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09" r:id="rId3"/>
    <p:sldId id="274" r:id="rId4"/>
    <p:sldId id="311" r:id="rId5"/>
    <p:sldId id="312" r:id="rId6"/>
    <p:sldId id="278" r:id="rId7"/>
    <p:sldId id="305" r:id="rId8"/>
    <p:sldId id="301" r:id="rId9"/>
    <p:sldId id="310" r:id="rId10"/>
    <p:sldId id="304" r:id="rId11"/>
    <p:sldId id="306" r:id="rId12"/>
    <p:sldId id="307" r:id="rId13"/>
    <p:sldId id="308" r:id="rId14"/>
    <p:sldId id="302" r:id="rId15"/>
    <p:sldId id="313" r:id="rId16"/>
    <p:sldId id="283" r:id="rId17"/>
    <p:sldId id="284" r:id="rId18"/>
    <p:sldId id="285" r:id="rId19"/>
    <p:sldId id="288" r:id="rId20"/>
    <p:sldId id="289" r:id="rId21"/>
    <p:sldId id="286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299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6FF"/>
    <a:srgbClr val="0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7" autoAdjust="0"/>
    <p:restoredTop sz="94617" autoAdjust="0"/>
  </p:normalViewPr>
  <p:slideViewPr>
    <p:cSldViewPr>
      <p:cViewPr varScale="1">
        <p:scale>
          <a:sx n="64" d="100"/>
          <a:sy n="64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62E68-8E8A-4580-B592-B890FA072E62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A8769-86A3-4B74-AF9B-FA6B0CAD1A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BE0A-B9FE-4BDB-A3A0-270ABEF42F73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758C-5685-4343-9D6C-1D4C31BD72B5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2A0C-5BA9-4A1A-B0DA-294BB49A0B03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04BD-06BA-44E2-9F6A-A57440D2EDA7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9EBC-BE4B-44FA-BEB7-D3FD305DEA0E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C510-D4E2-4ED8-8EA9-76B389CDA6A4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121E-3774-433B-8C51-06C3EF89FC85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3FC2-65FF-4391-B7E6-E386E79988BB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ADE0-B057-41BB-9A4D-B4F419E29B69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482A-4FEA-4B90-8108-4CD8B66873B3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E807-630F-421B-A6F5-3F0D69063988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0F31-A470-4E52-91D1-4927731A1181}" type="datetime1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United States Dressage Federation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B0EF-F5FC-4FC6-BF5D-4894295EF6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df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67"/>
            <a:ext cx="8229600" cy="470852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20000"/>
              </a:spcBef>
              <a:buNone/>
            </a:pPr>
            <a:endParaRPr lang="en-US" sz="4000" b="1" dirty="0">
              <a:cs typeface="Times New Roman" pitchFamily="18" charset="0"/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US" sz="4000" b="1" dirty="0">
                <a:cs typeface="Times New Roman" pitchFamily="18" charset="0"/>
              </a:rPr>
              <a:t>Dressage Development Seminar</a:t>
            </a:r>
          </a:p>
          <a:p>
            <a:pPr lvl="0" algn="ctr">
              <a:spcBef>
                <a:spcPct val="20000"/>
              </a:spcBef>
            </a:pPr>
            <a:endParaRPr lang="en-US" sz="4000" b="1" dirty="0">
              <a:cs typeface="Times New Roman" pitchFamily="18" charset="0"/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US" sz="4000" b="1" dirty="0">
                <a:cs typeface="Times New Roman" pitchFamily="18" charset="0"/>
              </a:rPr>
              <a:t>LUNGEING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B1FE9-87C2-EDB3-185F-83891886A3C3}"/>
              </a:ext>
            </a:extLst>
          </p:cNvPr>
          <p:cNvSpPr/>
          <p:nvPr/>
        </p:nvSpPr>
        <p:spPr>
          <a:xfrm>
            <a:off x="35858" y="28948"/>
            <a:ext cx="8955741" cy="885451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833B7-8A8C-33E1-463E-C749F60C11B9}"/>
              </a:ext>
            </a:extLst>
          </p:cNvPr>
          <p:cNvSpPr txBox="1"/>
          <p:nvPr/>
        </p:nvSpPr>
        <p:spPr>
          <a:xfrm>
            <a:off x="35858" y="56174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0" dirty="0">
                <a:solidFill>
                  <a:srgbClr val="004894"/>
                </a:solidFill>
                <a:latin typeface="Georgia Pro Cond Black" panose="020F0502020204030204" pitchFamily="18" charset="0"/>
              </a:rPr>
              <a:t>USDF INSTRUCTOR/TRAINER</a:t>
            </a:r>
          </a:p>
          <a:p>
            <a:pPr algn="ctr"/>
            <a:r>
              <a:rPr lang="en-US" sz="2400" spc="300" dirty="0">
                <a:solidFill>
                  <a:srgbClr val="004894"/>
                </a:solidFill>
                <a:latin typeface="Georgia Pro Cond Black" panose="020F0502020204030204" pitchFamily="18" charset="0"/>
              </a:rPr>
              <a:t>DEVELOPMENT PROGRAM</a:t>
            </a:r>
          </a:p>
        </p:txBody>
      </p:sp>
      <p:pic>
        <p:nvPicPr>
          <p:cNvPr id="2" name="Picture 1" descr="A blue and white logo with a person on a horse&#10;&#10;Description automatically generated">
            <a:extLst>
              <a:ext uri="{FF2B5EF4-FFF2-40B4-BE49-F238E27FC236}">
                <a16:creationId xmlns:a16="http://schemas.microsoft.com/office/drawing/2014/main" id="{A4EB3B03-A3B2-75F1-0246-6558C4E2D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40" y="4443970"/>
            <a:ext cx="1353976" cy="1804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 lvl="1" algn="ctr"/>
            <a:r>
              <a:rPr lang="en-US" sz="3200" b="1" dirty="0">
                <a:latin typeface="+mn-lt"/>
                <a:cs typeface="Times New Roman" pitchFamily="18" charset="0"/>
              </a:rPr>
              <a:t>THINGS TO OBSERVE</a:t>
            </a:r>
            <a:endParaRPr lang="en-US" sz="31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093" y="1828800"/>
            <a:ext cx="8229600" cy="5093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Muscle type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cs typeface="Times New Roman" pitchFamily="18" charset="0"/>
              </a:rPr>
              <a:t>Overall muscling and development of the topline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cs typeface="Times New Roman" pitchFamily="18" charset="0"/>
              </a:rPr>
              <a:t>Correct use of the muscles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Gaits/Movement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cs typeface="Times New Roman" pitchFamily="18" charset="0"/>
              </a:rPr>
              <a:t>Soundness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cs typeface="Times New Roman" pitchFamily="18" charset="0"/>
              </a:rPr>
              <a:t>Levelness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cs typeface="Times New Roman" pitchFamily="18" charset="0"/>
              </a:rPr>
              <a:t>Evenness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Conformation and straightness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B7E78-96A3-B67C-0D90-FABE8F70085E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EDE42-F97A-316F-B5D0-B500C478A629}"/>
              </a:ext>
            </a:extLst>
          </p:cNvPr>
          <p:cNvSpPr txBox="1"/>
          <p:nvPr/>
        </p:nvSpPr>
        <p:spPr>
          <a:xfrm>
            <a:off x="304800" y="248334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/>
              <a:t>THINGS TO OBSERVE</a:t>
            </a:r>
          </a:p>
          <a:p>
            <a:pPr algn="ctr">
              <a:buNone/>
            </a:pPr>
            <a:endParaRPr lang="en-US" b="1" dirty="0"/>
          </a:p>
          <a:p>
            <a:r>
              <a:rPr lang="en-US" dirty="0"/>
              <a:t>Stiff and hollow side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Horse’s natural/default alignment</a:t>
            </a:r>
          </a:p>
          <a:p>
            <a:r>
              <a:rPr lang="en-US" dirty="0"/>
              <a:t>Tracking of the hind legs</a:t>
            </a:r>
          </a:p>
          <a:p>
            <a:r>
              <a:rPr lang="en-US" dirty="0"/>
              <a:t>Use of the back</a:t>
            </a:r>
          </a:p>
          <a:p>
            <a:r>
              <a:rPr lang="en-US" dirty="0"/>
              <a:t>Degrees of lateral/longitudinal suppleness</a:t>
            </a:r>
          </a:p>
          <a:p>
            <a:r>
              <a:rPr lang="en-US" dirty="0"/>
              <a:t>Contact and connection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United States Dressage Federation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42611F-4696-0720-FA28-7F170DE32BE5}"/>
              </a:ext>
            </a:extLst>
          </p:cNvPr>
          <p:cNvSpPr/>
          <p:nvPr/>
        </p:nvSpPr>
        <p:spPr>
          <a:xfrm>
            <a:off x="76200" y="76200"/>
            <a:ext cx="8552180" cy="9144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7853CB-1AA8-1208-6548-36B47C82FCD4}"/>
              </a:ext>
            </a:extLst>
          </p:cNvPr>
          <p:cNvSpPr txBox="1"/>
          <p:nvPr/>
        </p:nvSpPr>
        <p:spPr>
          <a:xfrm>
            <a:off x="228600" y="191869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REMINDERS</a:t>
            </a:r>
          </a:p>
          <a:p>
            <a:pPr algn="ctr">
              <a:buNone/>
            </a:pPr>
            <a:endParaRPr lang="en-US" sz="1400" b="1" dirty="0"/>
          </a:p>
          <a:p>
            <a:r>
              <a:rPr lang="en-US" dirty="0" err="1"/>
              <a:t>Lungeing</a:t>
            </a:r>
            <a:r>
              <a:rPr lang="en-US" dirty="0"/>
              <a:t> can serve to address various aspects as you warm-up the horse; preparing him to carry weight on his back before having to balance a rider.</a:t>
            </a:r>
          </a:p>
          <a:p>
            <a:r>
              <a:rPr lang="en-US" dirty="0" err="1"/>
              <a:t>Lungeing</a:t>
            </a:r>
            <a:r>
              <a:rPr lang="en-US" dirty="0"/>
              <a:t> can serve as a working session unto itself.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United States Dressage Federation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B4637E-11C3-1F5F-68BF-8842F1D4C5F8}"/>
              </a:ext>
            </a:extLst>
          </p:cNvPr>
          <p:cNvSpPr/>
          <p:nvPr/>
        </p:nvSpPr>
        <p:spPr>
          <a:xfrm>
            <a:off x="76200" y="152400"/>
            <a:ext cx="83058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ABFF9-9A96-01B3-0760-8419A1559271}"/>
              </a:ext>
            </a:extLst>
          </p:cNvPr>
          <p:cNvSpPr txBox="1"/>
          <p:nvPr/>
        </p:nvSpPr>
        <p:spPr>
          <a:xfrm>
            <a:off x="228599" y="191869"/>
            <a:ext cx="8214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END LUNGEING OF THE HORSE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United States Dressage Federation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975204-C064-86D8-B193-EB100E2808D5}"/>
              </a:ext>
            </a:extLst>
          </p:cNvPr>
          <p:cNvSpPr/>
          <p:nvPr/>
        </p:nvSpPr>
        <p:spPr>
          <a:xfrm>
            <a:off x="76200" y="76200"/>
            <a:ext cx="8552180" cy="9144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7D262-A285-DEE4-F6E6-17D257557E88}"/>
              </a:ext>
            </a:extLst>
          </p:cNvPr>
          <p:cNvSpPr txBox="1"/>
          <p:nvPr/>
        </p:nvSpPr>
        <p:spPr>
          <a:xfrm>
            <a:off x="228600" y="191869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58200" cy="8382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200" b="1" dirty="0">
                <a:latin typeface="+mn-lt"/>
                <a:cs typeface="Times New Roman" pitchFamily="18" charset="0"/>
              </a:rPr>
              <a:t>OBJECTIVES OF LUNGEING THE RIDER</a:t>
            </a:r>
            <a:br>
              <a:rPr lang="en-US" sz="3200" b="1" u="sng" dirty="0">
                <a:latin typeface="+mn-lt"/>
                <a:cs typeface="Times New Roman" pitchFamily="18" charset="0"/>
              </a:rPr>
            </a:br>
            <a:endParaRPr lang="en-US" sz="31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3854"/>
            <a:ext cx="8179496" cy="47540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correct use and fit of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lungeing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equipment. (Refer to USDF the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Lungeing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 correct and safe technique in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lungeing</a:t>
            </a: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horse and rider.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correct rider position with emphasis placed on rider’s alignment and balance.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 rider position and implement appropriate seat lesson exercises and methodology.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Training - First Level: Develop the rider’s position, balance, and independence of the aids.   At Second Level: Further develop feel, timing, and effect of the aids through appropriate exercises.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2BB24-05F0-A774-16E1-468A18BB28EA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60241-5B6A-7DEB-809A-0420676098C4}"/>
              </a:ext>
            </a:extLst>
          </p:cNvPr>
          <p:cNvSpPr txBox="1"/>
          <p:nvPr/>
        </p:nvSpPr>
        <p:spPr>
          <a:xfrm>
            <a:off x="228600" y="191869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458200" cy="8382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200" b="1" dirty="0">
                <a:latin typeface="+mn-lt"/>
                <a:cs typeface="Times New Roman" pitchFamily="18" charset="0"/>
              </a:rPr>
              <a:t>ADDITIONAL OBJECTIVES</a:t>
            </a:r>
            <a:br>
              <a:rPr lang="en-US" sz="3200" b="1" u="sng" dirty="0">
                <a:latin typeface="+mn-lt"/>
                <a:cs typeface="Times New Roman" pitchFamily="18" charset="0"/>
              </a:rPr>
            </a:br>
            <a:endParaRPr lang="en-US" sz="31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3854"/>
            <a:ext cx="8179496" cy="396070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balance for a safe and secure seat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lopment of classical seat and position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Independence of seat, leg and hand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feel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with the horse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2BB24-05F0-A774-16E1-468A18BB28EA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60241-5B6A-7DEB-809A-0420676098C4}"/>
              </a:ext>
            </a:extLst>
          </p:cNvPr>
          <p:cNvSpPr txBox="1"/>
          <p:nvPr/>
        </p:nvSpPr>
        <p:spPr>
          <a:xfrm>
            <a:off x="228600" y="191869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5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Times New Roman" pitchFamily="18" charset="0"/>
              </a:rPr>
              <a:t>SAFETY REQUIREMENTS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140168"/>
            <a:ext cx="8229600" cy="4525963"/>
          </a:xfrm>
        </p:spPr>
        <p:txBody>
          <a:bodyPr>
            <a:normAutofit/>
          </a:bodyPr>
          <a:lstStyle/>
          <a:p>
            <a:pPr marL="292100" lvl="2" indent="-292100"/>
            <a:r>
              <a:rPr lang="en-US" sz="3600" dirty="0">
                <a:cs typeface="Times New Roman" pitchFamily="18" charset="0"/>
              </a:rPr>
              <a:t>Appropriate Attire for both the instructor and the rider</a:t>
            </a:r>
          </a:p>
          <a:p>
            <a:pPr marL="292100" lvl="2" indent="-292100"/>
            <a:r>
              <a:rPr lang="en-US" sz="3600" dirty="0">
                <a:cs typeface="Times New Roman" pitchFamily="18" charset="0"/>
              </a:rPr>
              <a:t>Location</a:t>
            </a:r>
          </a:p>
          <a:p>
            <a:pPr marL="292100" lvl="2" indent="-292100"/>
            <a:r>
              <a:rPr lang="en-US" sz="3600" dirty="0">
                <a:cs typeface="Times New Roman" pitchFamily="18" charset="0"/>
              </a:rPr>
              <a:t>Correct and Safe Equipment</a:t>
            </a:r>
          </a:p>
          <a:p>
            <a:pPr marL="292100" lvl="2" indent="-292100"/>
            <a:r>
              <a:rPr lang="en-US" sz="3600" dirty="0">
                <a:cs typeface="Times New Roman" pitchFamily="18" charset="0"/>
              </a:rPr>
              <a:t>Correct </a:t>
            </a:r>
            <a:r>
              <a:rPr lang="en-US" sz="3600" dirty="0" err="1">
                <a:cs typeface="Times New Roman" pitchFamily="18" charset="0"/>
              </a:rPr>
              <a:t>Lungeing</a:t>
            </a:r>
            <a:r>
              <a:rPr lang="en-US" sz="3600" dirty="0">
                <a:cs typeface="Times New Roman" pitchFamily="18" charset="0"/>
              </a:rPr>
              <a:t> Technique</a:t>
            </a:r>
          </a:p>
          <a:p>
            <a:pPr marL="292100" lvl="2" indent="-292100"/>
            <a:r>
              <a:rPr lang="en-US" sz="3600" dirty="0">
                <a:cs typeface="Times New Roman" pitchFamily="18" charset="0"/>
              </a:rPr>
              <a:t>Correct warm-up of the horse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2B690-7ED4-5371-58EA-49DF07FAC521}"/>
              </a:ext>
            </a:extLst>
          </p:cNvPr>
          <p:cNvSpPr/>
          <p:nvPr/>
        </p:nvSpPr>
        <p:spPr>
          <a:xfrm>
            <a:off x="76199" y="76200"/>
            <a:ext cx="8937414" cy="9144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330C8-4ACA-2504-17E1-F004C37F8058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BECCE-980F-5776-0705-BBA0080A517C}"/>
              </a:ext>
            </a:extLst>
          </p:cNvPr>
          <p:cNvSpPr txBox="1"/>
          <p:nvPr/>
        </p:nvSpPr>
        <p:spPr>
          <a:xfrm>
            <a:off x="2705100" y="6296799"/>
            <a:ext cx="3886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© United States Dressage Federation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cs typeface="Times New Roman" pitchFamily="18" charset="0"/>
              </a:rPr>
              <a:t>Preparation of equipment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>
                <a:cs typeface="Times New Roman" pitchFamily="18" charset="0"/>
              </a:rPr>
              <a:t>Safety strap use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>
                <a:cs typeface="Times New Roman" pitchFamily="18" charset="0"/>
              </a:rPr>
              <a:t>Detach side reins while mounting/dismounting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>
                <a:cs typeface="Times New Roman" pitchFamily="18" charset="0"/>
              </a:rPr>
              <a:t>How and when to do work without stirrups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1000" dirty="0"/>
              <a:t>© United States Dressage </a:t>
            </a:r>
            <a:r>
              <a:rPr lang="en-US" sz="1200" dirty="0"/>
              <a:t>Federation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Times New Roman" pitchFamily="18" charset="0"/>
              </a:rPr>
              <a:t>SAFETY REQUIREMENTS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1EC27A-5CBF-5080-E2C5-C93810831C7D}"/>
              </a:ext>
            </a:extLst>
          </p:cNvPr>
          <p:cNvSpPr/>
          <p:nvPr/>
        </p:nvSpPr>
        <p:spPr>
          <a:xfrm>
            <a:off x="76199" y="76200"/>
            <a:ext cx="8937414" cy="9144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04067-CACD-564F-2C25-B5F0DB1D527C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  <p:pic>
        <p:nvPicPr>
          <p:cNvPr id="7" name="Picture 6" descr="A horse wearing a saddle&#10;&#10;Description automatically generated">
            <a:extLst>
              <a:ext uri="{FF2B5EF4-FFF2-40B4-BE49-F238E27FC236}">
                <a16:creationId xmlns:a16="http://schemas.microsoft.com/office/drawing/2014/main" id="{406C0E61-C531-8181-5BF2-62B57DBD2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86200"/>
            <a:ext cx="3886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468493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cs typeface="Times New Roman" pitchFamily="18" charset="0"/>
              </a:rPr>
              <a:t>For a less experienced rider: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cs typeface="Times New Roman" pitchFamily="18" charset="0"/>
              </a:rPr>
              <a:t>Quiet, moderate gaits and appropriate size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cs typeface="Times New Roman" pitchFamily="18" charset="0"/>
              </a:rPr>
              <a:t>Keep student on same horse each lesson when possible</a:t>
            </a:r>
          </a:p>
          <a:p>
            <a:r>
              <a:rPr lang="en-US" sz="2800" dirty="0">
                <a:cs typeface="Times New Roman" pitchFamily="18" charset="0"/>
              </a:rPr>
              <a:t>For advanced riders: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>
                <a:cs typeface="Times New Roman" pitchFamily="18" charset="0"/>
              </a:rPr>
              <a:t>Add variety of horses with varying gaits</a:t>
            </a:r>
          </a:p>
          <a:p>
            <a:r>
              <a:rPr lang="en-US" sz="2800" dirty="0">
                <a:cs typeface="Times New Roman" pitchFamily="18" charset="0"/>
              </a:rPr>
              <a:t>For all riders: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itchFamily="18" charset="0"/>
              </a:rPr>
              <a:t>Horse must be experienced, safe, steady, well accustomed to being lunged in side-reins, and comfortable with the rider’s movements associated with </a:t>
            </a:r>
            <a:r>
              <a:rPr lang="en-US" dirty="0" err="1">
                <a:cs typeface="Times New Roman" pitchFamily="18" charset="0"/>
              </a:rPr>
              <a:t>lungeing</a:t>
            </a:r>
            <a:r>
              <a:rPr lang="en-US" dirty="0">
                <a:cs typeface="Times New Roman" pitchFamily="18" charset="0"/>
              </a:rPr>
              <a:t> exercises.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lvl="1" indent="0" algn="ctr">
              <a:buNone/>
            </a:pPr>
            <a:r>
              <a:rPr lang="en-US" sz="1300" dirty="0"/>
              <a:t>© United States Dressage Federation</a:t>
            </a:r>
          </a:p>
          <a:p>
            <a:pPr lvl="1" algn="ctr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  <a:cs typeface="Times New Roman" pitchFamily="18" charset="0"/>
              </a:rPr>
              <a:t>SUITABILITY OF HORSE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34AA33-7A51-53AB-620C-9AEC5CA83298}"/>
              </a:ext>
            </a:extLst>
          </p:cNvPr>
          <p:cNvSpPr/>
          <p:nvPr/>
        </p:nvSpPr>
        <p:spPr>
          <a:xfrm>
            <a:off x="76199" y="76200"/>
            <a:ext cx="8937414" cy="9144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E0663-F238-6153-D974-AF559A8DCBAB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</a:t>
            </a:r>
            <a:r>
              <a:rPr lang="en-US" sz="2800" spc="300" dirty="0">
                <a:solidFill>
                  <a:srgbClr val="004894"/>
                </a:solidFill>
                <a:latin typeface="Georgia Pro Cond Black" panose="020F0502020204030204" pitchFamily="18" charset="0"/>
                <a:ea typeface="Calibri" panose="020F0502020204030204" pitchFamily="34" charset="0"/>
              </a:rPr>
              <a:t>DEVELOPMENT </a:t>
            </a:r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1816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Cold stretching should be avoided.  Have the rider perform light movement-based exercises before stretching.  Depending upon fitness level this could include walking, skipping, jumping jacks, lunges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Light stretching should be encouraged when the rider is warm, including neck, spine, hips, arms and legs.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Research exercise theory and begin to develop a series of exercises to use with your students. When working with a new student in a seat lesson environment this information should be incorporated into your plan to prevent injury.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Be able to make adjustments for fitness level and previous injuries.  </a:t>
            </a:r>
          </a:p>
          <a:p>
            <a:pPr marL="457200" lvl="1" indent="0" algn="ctr">
              <a:buNone/>
            </a:pPr>
            <a:r>
              <a:rPr lang="en-US" sz="1100" dirty="0"/>
              <a:t>© United States Dressage Federation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030069"/>
            <a:ext cx="640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RIDER WARM-UP PRIOR TO MOUNTING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B07AC9-ABA9-F7B3-37C0-9EA2FF9D67E3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5D0D0-EBB2-C576-0E42-F71AD66FE696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</a:t>
            </a:r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2390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latin typeface="+mn-lt"/>
                <a:cs typeface="Times New Roman" pitchFamily="18" charset="0"/>
              </a:rPr>
              <a:t>GOAL OF LUNGEING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800" dirty="0"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sz="4000" dirty="0">
                <a:cs typeface="Times New Roman" pitchFamily="18" charset="0"/>
              </a:rPr>
              <a:t>To teach correct </a:t>
            </a:r>
            <a:r>
              <a:rPr lang="en-US" sz="4000" dirty="0" err="1">
                <a:cs typeface="Times New Roman" pitchFamily="18" charset="0"/>
              </a:rPr>
              <a:t>lungeing</a:t>
            </a:r>
            <a:r>
              <a:rPr lang="en-US" sz="4000" dirty="0">
                <a:cs typeface="Times New Roman" pitchFamily="18" charset="0"/>
              </a:rPr>
              <a:t> principles and techniques for training the horse and rider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B1FE9-87C2-EDB3-185F-83891886A3C3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833B7-8A8C-33E1-463E-C749F60C11B9}"/>
              </a:ext>
            </a:extLst>
          </p:cNvPr>
          <p:cNvSpPr txBox="1"/>
          <p:nvPr/>
        </p:nvSpPr>
        <p:spPr>
          <a:xfrm>
            <a:off x="228600" y="191869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0" dirty="0">
                <a:solidFill>
                  <a:srgbClr val="004894"/>
                </a:solidFill>
                <a:latin typeface="Georgia Pro Cond Black" panose="020F0502020204030204" pitchFamily="18" charset="0"/>
              </a:rPr>
              <a:t>DRESSAGE DEVELOPMENT SEMINAR</a:t>
            </a:r>
          </a:p>
        </p:txBody>
      </p:sp>
    </p:spTree>
    <p:extLst>
      <p:ext uri="{BB962C8B-B14F-4D97-AF65-F5344CB8AC3E}">
        <p14:creationId xmlns:p14="http://schemas.microsoft.com/office/powerpoint/2010/main" val="349994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Help the rider to become aware of their balance, seat, legs and hands.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Use breathing exercises to develop initial balance, alignment and relaxation. </a:t>
            </a:r>
          </a:p>
          <a:p>
            <a:pPr marL="0" lvl="0" indent="0" algn="ctr">
              <a:buNone/>
            </a:pPr>
            <a:r>
              <a:rPr lang="en-US" sz="2800" b="1" dirty="0"/>
              <a:t>POINTS TO ASSESS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Where is the rider deviating from a classical seat?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Assessing the seat at the halt will identify alignment specific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/>
              <a:t>Balance issues </a:t>
            </a:r>
            <a:r>
              <a:rPr lang="en-US" sz="2200" dirty="0"/>
              <a:t>will become evident as the horse is in motion.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Identify if the misalignment is the primary issue or if it is secondary to a balance issue.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 algn="ctr">
              <a:buNone/>
            </a:pPr>
            <a:r>
              <a:rPr lang="en-US" sz="1100" dirty="0"/>
              <a:t>© United States Dressage Federation</a:t>
            </a:r>
          </a:p>
          <a:p>
            <a:pPr marL="457200" lvl="1" indent="0" algn="ctr"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076980"/>
            <a:ext cx="5967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WARM-UP OF RIDER WHEN MOUNTED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3D62B0-657B-8DCC-599C-A03FD9518066}"/>
              </a:ext>
            </a:extLst>
          </p:cNvPr>
          <p:cNvSpPr/>
          <p:nvPr/>
        </p:nvSpPr>
        <p:spPr>
          <a:xfrm>
            <a:off x="76199" y="7620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85979-290F-5E7C-2184-9E9D7F2CF058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5160" b="7124"/>
          <a:stretch>
            <a:fillRect/>
          </a:stretch>
        </p:blipFill>
        <p:spPr bwMode="auto">
          <a:xfrm>
            <a:off x="990600" y="1121487"/>
            <a:ext cx="3533775" cy="253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887" t="3549"/>
          <a:stretch>
            <a:fillRect/>
          </a:stretch>
        </p:blipFill>
        <p:spPr bwMode="auto">
          <a:xfrm>
            <a:off x="228600" y="3641090"/>
            <a:ext cx="3962400" cy="316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257800" y="1752600"/>
            <a:ext cx="3581400" cy="40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71800" y="115318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cs typeface="Times New Roman" pitchFamily="18" charset="0"/>
              </a:rPr>
              <a:t>Position and Alignment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D4DBB6-FC6A-AF61-D630-83C79A1D0671}"/>
              </a:ext>
            </a:extLst>
          </p:cNvPr>
          <p:cNvSpPr/>
          <p:nvPr/>
        </p:nvSpPr>
        <p:spPr>
          <a:xfrm>
            <a:off x="76199" y="76200"/>
            <a:ext cx="8937414" cy="9144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55E90-D7A1-5D50-61EE-BA978F9F5DF0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Level and condition of rider (physical limitations, old injuries, joint replacements, etc.)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Duration 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Suitability of horse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Equipment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Mounting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Initial assessment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Exercises to be used</a:t>
            </a:r>
          </a:p>
          <a:p>
            <a:pPr marL="457200" lvl="1" indent="0">
              <a:buNone/>
            </a:pPr>
            <a:endParaRPr lang="en-US" sz="1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Summary </a:t>
            </a:r>
          </a:p>
          <a:p>
            <a:pPr marL="457200" lvl="1" indent="0" algn="ctr">
              <a:buNone/>
            </a:pPr>
            <a:r>
              <a:rPr lang="en-US" sz="1050" dirty="0"/>
              <a:t>© United States Dressage Federation</a:t>
            </a:r>
          </a:p>
          <a:p>
            <a:pPr marL="457200" lvl="1" indent="0" algn="ctr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066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Times New Roman" pitchFamily="18" charset="0"/>
              </a:rPr>
              <a:t>CONSIDERATIONS FOR SEAT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98FD0E-B374-284C-C712-757D756DF221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9C47F-C1BD-11BE-8770-AB30F40079C7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27094" y="1026616"/>
            <a:ext cx="9171094" cy="5831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1838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143000"/>
            <a:ext cx="1838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733800"/>
            <a:ext cx="1838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76800" y="1676400"/>
            <a:ext cx="37338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Variations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Hold pommel or safety  </a:t>
            </a:r>
          </a:p>
          <a:p>
            <a:r>
              <a:rPr lang="en-US" sz="2400" dirty="0"/>
              <a:t>  strap with both hands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Inside hand hangs down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Both hands hang down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One finger of each hand </a:t>
            </a:r>
          </a:p>
          <a:p>
            <a:r>
              <a:rPr lang="en-US" sz="2400" dirty="0"/>
              <a:t>  holds pommel or safety </a:t>
            </a:r>
          </a:p>
          <a:p>
            <a:r>
              <a:rPr lang="en-US" sz="2400" dirty="0"/>
              <a:t>  strap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One finger of outside hand only holds pommel or safety strap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31242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Basic 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9459-289A-7FA4-5725-93CF47BF1246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A62D0-7DB1-4EDF-73B3-0B1F251DDFC3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1838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2547" y="2057400"/>
            <a:ext cx="190085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362200"/>
            <a:ext cx="1838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048000"/>
            <a:ext cx="1838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-76200" y="1085851"/>
            <a:ext cx="9364416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Exercises to improve balance, suppleness and to develop independent </a:t>
            </a:r>
          </a:p>
          <a:p>
            <a:pPr algn="ctr"/>
            <a:r>
              <a:rPr lang="en-US" sz="2400" b="1" dirty="0"/>
              <a:t>seat and hands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4800600"/>
            <a:ext cx="77750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Inside arm circles backwards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Windmill both arms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Inside hand on hip</a:t>
            </a:r>
          </a:p>
          <a:p>
            <a:pPr marL="457200" lvl="2"/>
            <a:r>
              <a:rPr lang="en-US" sz="2400" dirty="0"/>
              <a:t>Advanced variation: outside hand in rein holding position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Both hands on hips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3BE16-4164-C6AB-D2A1-D77386248A90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F923D-BF36-46BE-952E-073E1542A666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3352800"/>
            <a:ext cx="2466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52800"/>
            <a:ext cx="230532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352801"/>
            <a:ext cx="232519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5303" y="3352800"/>
            <a:ext cx="2282497" cy="30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199" y="1030070"/>
            <a:ext cx="941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Exercises to improve balance, suppleness and to develop  </a:t>
            </a:r>
          </a:p>
          <a:p>
            <a:pPr algn="ctr"/>
            <a:r>
              <a:rPr lang="en-US" sz="2400" b="1" dirty="0"/>
              <a:t>Independent seat and hands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1752600"/>
            <a:ext cx="6819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be performed with inside arm or both arms: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Arm straight up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Arm forward at shoulder level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Arm sideways at shoulder height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65DDFA-5B4D-0EFF-9B0B-372D53359507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90FA7-612F-1EB9-9C37-2F267CAADB85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828800"/>
            <a:ext cx="200417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809971"/>
            <a:ext cx="1828800" cy="245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267200"/>
            <a:ext cx="2209800" cy="25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267200"/>
            <a:ext cx="2209800" cy="254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0681" y="4267200"/>
            <a:ext cx="218263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304799" y="1082694"/>
            <a:ext cx="979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Exercises to improve balance, suppleness and to develop independent </a:t>
            </a:r>
          </a:p>
          <a:p>
            <a:pPr algn="ctr"/>
            <a:r>
              <a:rPr lang="en-US" sz="2400" b="1" dirty="0"/>
              <a:t>seat and 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5940" y="2514600"/>
            <a:ext cx="53161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Inside or both arms behind back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Arms out to the side</a:t>
            </a:r>
          </a:p>
          <a:p>
            <a:pPr lvl="1"/>
            <a:r>
              <a:rPr lang="en-US" sz="2800" dirty="0"/>
              <a:t>rider looks center, left, and right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377CFF-DF5C-D719-90D8-0FD0A415D95C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2DA8-D968-B5BA-DCB6-896B0168C58C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62100"/>
            <a:ext cx="2133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66875"/>
            <a:ext cx="21336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600200"/>
            <a:ext cx="2133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38575"/>
            <a:ext cx="24669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199" y="1204020"/>
            <a:ext cx="9418847" cy="84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Exercises to improve balance, suppleness and to develop independent </a:t>
            </a:r>
          </a:p>
          <a:p>
            <a:r>
              <a:rPr lang="en-US" sz="2400" b="1" dirty="0"/>
              <a:t>seat and hands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187417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Rider rotates from waist, left and right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6999" y="4419600"/>
            <a:ext cx="6477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Rein-Holding Position Exercises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Inside hand rein position, outside hand on pommel or safety strap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Both hands in rein holding position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Supple fingers by making fist and releasing as though wringing water out of a sponge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8B2C50-CA5B-B7AF-B9D5-D530D40303CB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F7B09-FD3A-16A6-98A1-6A5102871047}"/>
              </a:ext>
            </a:extLst>
          </p:cNvPr>
          <p:cNvSpPr txBox="1"/>
          <p:nvPr/>
        </p:nvSpPr>
        <p:spPr>
          <a:xfrm>
            <a:off x="228600" y="191869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SEMINAR </a:t>
            </a:r>
            <a:endParaRPr lang="en-US" sz="36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2505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1" y="1066800"/>
            <a:ext cx="926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Exercises to improve balance, suppleness and to develop independent </a:t>
            </a:r>
          </a:p>
          <a:p>
            <a:r>
              <a:rPr lang="en-US" sz="2400" b="1" dirty="0"/>
              <a:t>seat and hands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670316"/>
            <a:ext cx="2581275" cy="278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727607"/>
            <a:ext cx="2809875" cy="313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572000"/>
            <a:ext cx="3962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04938" y="1676400"/>
            <a:ext cx="366286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Toe Touches: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Same side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Opposite side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Both hands to one side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Both toes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897D94-1152-1F66-2F4E-7EB0F02A38C9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4141E-AEE5-8EC9-A1A9-2E33F540C0F3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3295" y="1219200"/>
            <a:ext cx="386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Exercises for the seat and leg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4464"/>
            <a:ext cx="2057400" cy="260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514600"/>
            <a:ext cx="19478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676400"/>
            <a:ext cx="20096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2514600"/>
            <a:ext cx="1971675" cy="25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5701" y="4953000"/>
            <a:ext cx="85525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Knees up/down</a:t>
            </a:r>
          </a:p>
          <a:p>
            <a:pPr algn="ctr"/>
            <a:r>
              <a:rPr lang="en-US" sz="2800" dirty="0"/>
              <a:t>Mounted quad stretch</a:t>
            </a:r>
          </a:p>
          <a:p>
            <a:pPr algn="ctr"/>
            <a:r>
              <a:rPr lang="en-US" sz="2800" dirty="0"/>
              <a:t>Swing legs alternatively backwards and forwards from hip</a:t>
            </a:r>
          </a:p>
          <a:p>
            <a:pPr algn="ctr"/>
            <a:r>
              <a:rPr lang="en-US" sz="2800" dirty="0"/>
              <a:t>Rotate ankles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676400"/>
            <a:ext cx="170620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5986D5-3BF3-7D87-4EE7-8DA364168FF6}"/>
              </a:ext>
            </a:extLst>
          </p:cNvPr>
          <p:cNvSpPr/>
          <p:nvPr/>
        </p:nvSpPr>
        <p:spPr>
          <a:xfrm>
            <a:off x="76199" y="0"/>
            <a:ext cx="8937414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E779B-2BB7-539F-C8DE-2DF860BD3112}"/>
              </a:ext>
            </a:extLst>
          </p:cNvPr>
          <p:cNvSpPr txBox="1"/>
          <p:nvPr/>
        </p:nvSpPr>
        <p:spPr>
          <a:xfrm>
            <a:off x="228600" y="191869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+mn-lt"/>
                <a:cs typeface="Times New Roman" pitchFamily="18" charset="0"/>
              </a:rPr>
              <a:t>OBJECTIVES OF LUNGEING THE HORSE</a:t>
            </a:r>
            <a:br>
              <a:rPr lang="en-US" sz="12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52" y="1830387"/>
            <a:ext cx="8001000" cy="4113213"/>
          </a:xfrm>
        </p:spPr>
        <p:txBody>
          <a:bodyPr>
            <a:normAutofit fontScale="85000" lnSpcReduction="10000"/>
          </a:bodyPr>
          <a:lstStyle/>
          <a:p>
            <a:pPr marL="285750" lvl="2" indent="-285750"/>
            <a:r>
              <a:rPr lang="en-US" sz="28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</a:t>
            </a: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romote Safety – demonstrate correct use and fit of </a:t>
            </a:r>
            <a:r>
              <a:rPr lang="en-US" sz="2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lungeing</a:t>
            </a: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equipment (refer to the USDF </a:t>
            </a:r>
            <a:r>
              <a:rPr lang="en-US" sz="28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Lungeing</a:t>
            </a:r>
            <a:r>
              <a:rPr lang="en-US" sz="2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Manual).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teach 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orrect and safe technique in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lungeing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horse.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nderstand the relationship 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lungeing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development of the horse; evaluation of the gaits and how to improve them.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ssess the horse in terms of the appropriate work on the lunge to further training.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2100" lvl="2" indent="-292100"/>
            <a:endParaRPr lang="en-US" sz="3600" dirty="0"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316EB-7A9A-F778-DEDA-BC2EE709E207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1B31F-E26D-819D-B7C3-1C20429564DD}"/>
              </a:ext>
            </a:extLst>
          </p:cNvPr>
          <p:cNvSpPr txBox="1"/>
          <p:nvPr/>
        </p:nvSpPr>
        <p:spPr>
          <a:xfrm>
            <a:off x="228600" y="191869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667"/>
            <a:ext cx="8229600" cy="4708525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ct val="20000"/>
              </a:spcBef>
              <a:buNone/>
            </a:pPr>
            <a:r>
              <a:rPr lang="en-US" sz="4000" b="1" dirty="0">
                <a:cs typeface="Times New Roman" pitchFamily="18" charset="0"/>
              </a:rPr>
              <a:t>Dressage Development Seminar</a:t>
            </a:r>
          </a:p>
          <a:p>
            <a:pPr marL="0" lvl="0" indent="0" algn="ctr">
              <a:spcBef>
                <a:spcPct val="20000"/>
              </a:spcBef>
              <a:buNone/>
            </a:pPr>
            <a:endParaRPr lang="en-US" sz="4000" b="1" dirty="0">
              <a:cs typeface="Times New Roman" pitchFamily="18" charset="0"/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US" sz="4000" b="1" dirty="0">
                <a:cs typeface="Times New Roman" pitchFamily="18" charset="0"/>
              </a:rPr>
              <a:t>LUNGEING</a:t>
            </a:r>
          </a:p>
          <a:p>
            <a:pPr marL="0" lvl="0" indent="0" algn="ctr">
              <a:spcBef>
                <a:spcPct val="20000"/>
              </a:spcBef>
              <a:buNone/>
            </a:pPr>
            <a:endParaRPr lang="en-US" sz="4000" b="1" dirty="0">
              <a:cs typeface="Times New Roman" pitchFamily="18" charset="0"/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US" sz="4000" b="1" dirty="0">
                <a:cs typeface="Times New Roman" pitchFamily="18" charset="0"/>
                <a:hlinkClick r:id="rId3"/>
              </a:rPr>
              <a:t>www.usdf.org</a:t>
            </a:r>
            <a:endParaRPr lang="en-US" sz="4000" b="1" dirty="0">
              <a:cs typeface="Times New Roman" pitchFamily="18" charset="0"/>
            </a:endParaRPr>
          </a:p>
          <a:p>
            <a:pPr marL="0" lvl="0" indent="0" algn="ctr">
              <a:spcBef>
                <a:spcPct val="20000"/>
              </a:spcBef>
              <a:buNone/>
            </a:pPr>
            <a:r>
              <a:rPr lang="en-US" sz="4000" b="1" dirty="0">
                <a:cs typeface="Times New Roman" pitchFamily="18" charset="0"/>
              </a:rPr>
              <a:t>instructorcertification@usdf.org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B1FE9-87C2-EDB3-185F-83891886A3C3}"/>
              </a:ext>
            </a:extLst>
          </p:cNvPr>
          <p:cNvSpPr/>
          <p:nvPr/>
        </p:nvSpPr>
        <p:spPr>
          <a:xfrm>
            <a:off x="35858" y="28948"/>
            <a:ext cx="8955741" cy="885451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833B7-8A8C-33E1-463E-C749F60C11B9}"/>
              </a:ext>
            </a:extLst>
          </p:cNvPr>
          <p:cNvSpPr txBox="1"/>
          <p:nvPr/>
        </p:nvSpPr>
        <p:spPr>
          <a:xfrm>
            <a:off x="35858" y="56174"/>
            <a:ext cx="830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spc="300" dirty="0">
                <a:solidFill>
                  <a:srgbClr val="004894"/>
                </a:solidFill>
                <a:latin typeface="Georgia Pro Cond Black" panose="020F0502020204030204" pitchFamily="18" charset="0"/>
              </a:rPr>
              <a:t>USDF INSTRUCTOR/TRAINER</a:t>
            </a:r>
          </a:p>
          <a:p>
            <a:pPr algn="ctr"/>
            <a:r>
              <a:rPr lang="en-US" sz="2400" spc="300" dirty="0">
                <a:solidFill>
                  <a:srgbClr val="004894"/>
                </a:solidFill>
                <a:latin typeface="Georgia Pro Cond Black" panose="020F0502020204030204" pitchFamily="18" charset="0"/>
              </a:rPr>
              <a:t>DEVELOPMENT PROGRAM</a:t>
            </a:r>
          </a:p>
        </p:txBody>
      </p:sp>
      <p:pic>
        <p:nvPicPr>
          <p:cNvPr id="4" name="Picture 3" descr="A blue and white logo with a person on a horse&#10;&#10;Description automatically generated">
            <a:extLst>
              <a:ext uri="{FF2B5EF4-FFF2-40B4-BE49-F238E27FC236}">
                <a16:creationId xmlns:a16="http://schemas.microsoft.com/office/drawing/2014/main" id="{B6F6D92F-6563-CB8D-516E-164867B49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26849"/>
            <a:ext cx="1353976" cy="1804301"/>
          </a:xfrm>
          <a:prstGeom prst="rect">
            <a:avLst/>
          </a:prstGeom>
        </p:spPr>
      </p:pic>
      <p:pic>
        <p:nvPicPr>
          <p:cNvPr id="8" name="Picture 7" descr="A blue and white logo with a person on a horse&#10;&#10;Description automatically generated">
            <a:extLst>
              <a:ext uri="{FF2B5EF4-FFF2-40B4-BE49-F238E27FC236}">
                <a16:creationId xmlns:a16="http://schemas.microsoft.com/office/drawing/2014/main" id="{197659AD-8E90-02E8-65A9-4BBFA59D3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400"/>
            <a:ext cx="1353976" cy="18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34868"/>
            <a:ext cx="6934200" cy="646331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latin typeface="+mn-lt"/>
                <a:cs typeface="Times New Roman" pitchFamily="18" charset="0"/>
              </a:rPr>
              <a:t>SAFETY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292100" lvl="2" indent="-292100"/>
            <a:r>
              <a:rPr lang="en-US" sz="3200" dirty="0">
                <a:cs typeface="Times New Roman" pitchFamily="18" charset="0"/>
              </a:rPr>
              <a:t>Appropriate Attire 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Location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Correct and Safe Equipment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Correct </a:t>
            </a:r>
            <a:r>
              <a:rPr lang="en-US" sz="3200" dirty="0" err="1">
                <a:cs typeface="Times New Roman" pitchFamily="18" charset="0"/>
              </a:rPr>
              <a:t>Lungeing</a:t>
            </a:r>
            <a:r>
              <a:rPr lang="en-US" sz="3200" dirty="0">
                <a:cs typeface="Times New Roman" pitchFamily="18" charset="0"/>
              </a:rPr>
              <a:t> Technique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Correct warm-up</a:t>
            </a:r>
          </a:p>
          <a:p>
            <a:pPr marL="292100" lvl="2" indent="-292100"/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B1FE9-87C2-EDB3-185F-83891886A3C3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833B7-8A8C-33E1-463E-C749F60C11B9}"/>
              </a:ext>
            </a:extLst>
          </p:cNvPr>
          <p:cNvSpPr txBox="1"/>
          <p:nvPr/>
        </p:nvSpPr>
        <p:spPr>
          <a:xfrm>
            <a:off x="228600" y="191869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97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05" y="1385395"/>
            <a:ext cx="8229600" cy="646331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latin typeface="+mn-lt"/>
                <a:cs typeface="Times New Roman" pitchFamily="18" charset="0"/>
              </a:rPr>
              <a:t>REASONS TO LUNGE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</p:spPr>
        <p:txBody>
          <a:bodyPr>
            <a:normAutofit lnSpcReduction="10000"/>
          </a:bodyPr>
          <a:lstStyle/>
          <a:p>
            <a:pPr marL="292100" lvl="2" indent="-292100"/>
            <a:r>
              <a:rPr lang="en-US" sz="3200" dirty="0">
                <a:cs typeface="Times New Roman" pitchFamily="18" charset="0"/>
              </a:rPr>
              <a:t>Training of young horses.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Supplementing the training program.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Improving muscle development (conformational shortcomings).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Retraining horses who lack some elements of the Pyramid </a:t>
            </a:r>
            <a:r>
              <a:rPr lang="en-US" sz="3200">
                <a:cs typeface="Times New Roman" pitchFamily="18" charset="0"/>
              </a:rPr>
              <a:t>of Training.</a:t>
            </a:r>
            <a:endParaRPr lang="en-US" sz="3200" dirty="0">
              <a:cs typeface="Times New Roman" pitchFamily="18" charset="0"/>
            </a:endParaRP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Exercising horses that cannot be ridden.</a:t>
            </a:r>
          </a:p>
          <a:p>
            <a:pPr marL="292100" lvl="2" indent="-292100"/>
            <a:r>
              <a:rPr lang="en-US" sz="3200" dirty="0">
                <a:cs typeface="Times New Roman" pitchFamily="18" charset="0"/>
              </a:rPr>
              <a:t>As a preparation for work in-hand.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B1FE9-87C2-EDB3-185F-83891886A3C3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833B7-8A8C-33E1-463E-C749F60C11B9}"/>
              </a:ext>
            </a:extLst>
          </p:cNvPr>
          <p:cNvSpPr txBox="1"/>
          <p:nvPr/>
        </p:nvSpPr>
        <p:spPr>
          <a:xfrm>
            <a:off x="228600" y="191869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</a:t>
            </a:r>
            <a:r>
              <a:rPr lang="en-US" sz="2800" spc="300" dirty="0">
                <a:solidFill>
                  <a:srgbClr val="004894"/>
                </a:solidFill>
                <a:latin typeface="Georgia Pro Cond Black" panose="020F0502020204030204" pitchFamily="18" charset="0"/>
                <a:ea typeface="Calibri" panose="020F0502020204030204" pitchFamily="34" charset="0"/>
              </a:rPr>
              <a:t>DEVELOPMENT </a:t>
            </a:r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6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pic>
        <p:nvPicPr>
          <p:cNvPr id="4" name="Picture 2" descr="C:\Users\krobertson\AppData\Local\Microsoft\Windows\Temporary Internet Files\Content.Outlook\A7GUIJIY\Pyramid of training_color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4724400" cy="5263336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6D523-13D7-F699-7781-4FB4F3411ACA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E8806-7AC8-F6D8-75DF-AF05B910AC5E}"/>
              </a:ext>
            </a:extLst>
          </p:cNvPr>
          <p:cNvSpPr txBox="1"/>
          <p:nvPr/>
        </p:nvSpPr>
        <p:spPr>
          <a:xfrm>
            <a:off x="228600" y="191869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“Lungeing, just like riding and teaching, is a skill that must be cultivated through hours of long practice.” -</a:t>
            </a:r>
            <a:r>
              <a:rPr lang="en-US" i="1" dirty="0"/>
              <a:t>Lendon Gray</a:t>
            </a:r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United States Dressage Federation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6B601-F808-8A38-353A-FE14AF8BA5EE}"/>
              </a:ext>
            </a:extLst>
          </p:cNvPr>
          <p:cNvSpPr/>
          <p:nvPr/>
        </p:nvSpPr>
        <p:spPr>
          <a:xfrm>
            <a:off x="76200" y="152400"/>
            <a:ext cx="82296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0EA3C-5176-7D2D-21BC-1F28CEE69758}"/>
              </a:ext>
            </a:extLst>
          </p:cNvPr>
          <p:cNvSpPr txBox="1"/>
          <p:nvPr/>
        </p:nvSpPr>
        <p:spPr>
          <a:xfrm>
            <a:off x="228599" y="191869"/>
            <a:ext cx="8139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8382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3200" b="1" dirty="0">
                <a:latin typeface="+mn-lt"/>
                <a:cs typeface="Times New Roman" pitchFamily="18" charset="0"/>
              </a:rPr>
              <a:t>ASSESS THE HORSE USING THE FOLLOWING CRITERIA</a:t>
            </a:r>
            <a:endParaRPr lang="en-US" sz="31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44319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Times New Roman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Pyramid of Training – as it applies to the level of the  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cs typeface="Times New Roman" pitchFamily="18" charset="0"/>
              </a:rPr>
              <a:t>      horse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Concept of the horse being in front of the leg and seat, on the aids and how that relates to the circle of the aids when </a:t>
            </a:r>
            <a:r>
              <a:rPr lang="en-US" sz="2800" dirty="0" err="1">
                <a:cs typeface="Times New Roman" pitchFamily="18" charset="0"/>
              </a:rPr>
              <a:t>lungeing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Basic training and balance appropriate to the level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itchFamily="18" charset="0"/>
              </a:rPr>
              <a:t>Quality of gaits; including rhythm, tempo, balance</a:t>
            </a:r>
          </a:p>
          <a:p>
            <a:pPr>
              <a:spcAft>
                <a:spcPts val="600"/>
              </a:spcAft>
            </a:pPr>
            <a:endParaRPr lang="en-US" sz="2800" dirty="0"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E25DC-F181-3D17-23C6-D3E9E8B7E377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38E1A-69AF-5745-660A-EC00CDF7FD6C}"/>
              </a:ext>
            </a:extLst>
          </p:cNvPr>
          <p:cNvSpPr txBox="1"/>
          <p:nvPr/>
        </p:nvSpPr>
        <p:spPr>
          <a:xfrm>
            <a:off x="228600" y="191869"/>
            <a:ext cx="845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pPr lvl="1" algn="ctr"/>
            <a:r>
              <a:rPr lang="en-US" sz="3200" b="1" dirty="0">
                <a:latin typeface="+mn-lt"/>
                <a:cs typeface="Times New Roman" pitchFamily="18" charset="0"/>
              </a:rPr>
              <a:t>THINGS TO OBSERVE</a:t>
            </a:r>
            <a:endParaRPr lang="en-US" sz="31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United States Dressage Federation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23237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dirty="0">
                <a:cs typeface="Times New Roman" pitchFamily="18" charset="0"/>
              </a:rPr>
              <a:t>Lungeing correctly allows you to “ride from the ground”. You can set the tone for your ride by creating a horse who is relaxed, supple and focused before the rider mounts.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0B7E78-96A3-B67C-0D90-FABE8F70085E}"/>
              </a:ext>
            </a:extLst>
          </p:cNvPr>
          <p:cNvSpPr/>
          <p:nvPr/>
        </p:nvSpPr>
        <p:spPr>
          <a:xfrm>
            <a:off x="76200" y="152400"/>
            <a:ext cx="6934200" cy="838200"/>
          </a:xfrm>
          <a:prstGeom prst="rect">
            <a:avLst/>
          </a:prstGeom>
          <a:solidFill>
            <a:srgbClr val="BFD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EDE42-F97A-316F-B5D0-B500C478A629}"/>
              </a:ext>
            </a:extLst>
          </p:cNvPr>
          <p:cNvSpPr txBox="1"/>
          <p:nvPr/>
        </p:nvSpPr>
        <p:spPr>
          <a:xfrm>
            <a:off x="228600" y="191869"/>
            <a:ext cx="83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pc="300" dirty="0">
                <a:solidFill>
                  <a:srgbClr val="004894"/>
                </a:solidFill>
                <a:effectLst/>
                <a:latin typeface="Georgia Pro Cond Black" panose="020F0502020204030204" pitchFamily="18" charset="0"/>
                <a:ea typeface="Calibri" panose="020F0502020204030204" pitchFamily="34" charset="0"/>
              </a:rPr>
              <a:t>DRESSAGE DEVELOPMENT SEMINAR </a:t>
            </a:r>
            <a:endParaRPr lang="en-US" sz="2800" spc="300" dirty="0">
              <a:solidFill>
                <a:srgbClr val="004894"/>
              </a:solidFill>
              <a:latin typeface="Georgia Pro Cond Black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3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20726</TotalTime>
  <Words>1344</Words>
  <Application>Microsoft Office PowerPoint</Application>
  <PresentationFormat>On-screen Show (4:3)</PresentationFormat>
  <Paragraphs>259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Georgia Pro Cond Black</vt:lpstr>
      <vt:lpstr>Times New Roman</vt:lpstr>
      <vt:lpstr>Office Theme</vt:lpstr>
      <vt:lpstr>PowerPoint Presentation</vt:lpstr>
      <vt:lpstr>GOAL OF LUNGEING SEMINAR</vt:lpstr>
      <vt:lpstr>OBJECTIVES OF LUNGEING THE HORSE </vt:lpstr>
      <vt:lpstr>SAFETY REQUIREMENTS</vt:lpstr>
      <vt:lpstr>REASONS TO LUNGE</vt:lpstr>
      <vt:lpstr>PowerPoint Presentation</vt:lpstr>
      <vt:lpstr>PowerPoint Presentation</vt:lpstr>
      <vt:lpstr>ASSESS THE HORSE USING THE FOLLOWING CRITERIA</vt:lpstr>
      <vt:lpstr>THINGS TO OBSERVE</vt:lpstr>
      <vt:lpstr>THINGS TO OBSERVE</vt:lpstr>
      <vt:lpstr>PowerPoint Presentation</vt:lpstr>
      <vt:lpstr>PowerPoint Presentation</vt:lpstr>
      <vt:lpstr>PowerPoint Presentation</vt:lpstr>
      <vt:lpstr>OBJECTIVES OF LUNGEING THE RIDER </vt:lpstr>
      <vt:lpstr>ADDITIONAL OBJECTIVES </vt:lpstr>
      <vt:lpstr>SAFETY REQUIREMENTS</vt:lpstr>
      <vt:lpstr>SAFETY REQUIREMENTS</vt:lpstr>
      <vt:lpstr>SUITABILITY OF HORSE</vt:lpstr>
      <vt:lpstr>PowerPoint Presentation</vt:lpstr>
      <vt:lpstr>PowerPoint Presentation</vt:lpstr>
      <vt:lpstr>PowerPoint Presentation</vt:lpstr>
      <vt:lpstr>PowerPoint Presentation</vt:lpstr>
      <vt:lpstr>Basic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USDF Instructor/Trainer Program Lungeing of the Horse Workshop Purpose</dc:title>
  <dc:creator>vtrout</dc:creator>
  <cp:lastModifiedBy>Katherine Robertson</cp:lastModifiedBy>
  <cp:revision>702</cp:revision>
  <dcterms:created xsi:type="dcterms:W3CDTF">2015-05-15T20:58:18Z</dcterms:created>
  <dcterms:modified xsi:type="dcterms:W3CDTF">2026-01-27T15:57:57Z</dcterms:modified>
</cp:coreProperties>
</file>